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12192000"/>
  <p:embeddedFontLst>
    <p:embeddedFont>
      <p:font typeface="Int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v9JUcqe9/Tbx4TSTS7X4FLYFr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14.png"/><Relationship Id="rId22" Type="http://schemas.openxmlformats.org/officeDocument/2006/relationships/image" Target="../media/image7.png"/><Relationship Id="rId10" Type="http://schemas.openxmlformats.org/officeDocument/2006/relationships/image" Target="../media/image10.png"/><Relationship Id="rId21" Type="http://schemas.openxmlformats.org/officeDocument/2006/relationships/image" Target="../media/image17.png"/><Relationship Id="rId13" Type="http://schemas.openxmlformats.org/officeDocument/2006/relationships/image" Target="../media/image8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5" Type="http://schemas.openxmlformats.org/officeDocument/2006/relationships/image" Target="../media/image1.png"/><Relationship Id="rId14" Type="http://schemas.openxmlformats.org/officeDocument/2006/relationships/image" Target="../media/image12.png"/><Relationship Id="rId17" Type="http://schemas.openxmlformats.org/officeDocument/2006/relationships/image" Target="../media/image16.png"/><Relationship Id="rId16" Type="http://schemas.openxmlformats.org/officeDocument/2006/relationships/image" Target="../media/image6.png"/><Relationship Id="rId5" Type="http://schemas.openxmlformats.org/officeDocument/2006/relationships/image" Target="../media/image13.png"/><Relationship Id="rId19" Type="http://schemas.openxmlformats.org/officeDocument/2006/relationships/image" Target="../media/image9.png"/><Relationship Id="rId6" Type="http://schemas.openxmlformats.org/officeDocument/2006/relationships/image" Target="../media/image25.png"/><Relationship Id="rId18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23.png"/><Relationship Id="rId22" Type="http://schemas.openxmlformats.org/officeDocument/2006/relationships/image" Target="../media/image36.png"/><Relationship Id="rId10" Type="http://schemas.openxmlformats.org/officeDocument/2006/relationships/image" Target="../media/image19.png"/><Relationship Id="rId21" Type="http://schemas.openxmlformats.org/officeDocument/2006/relationships/image" Target="../media/image34.png"/><Relationship Id="rId13" Type="http://schemas.openxmlformats.org/officeDocument/2006/relationships/image" Target="../media/image95.png"/><Relationship Id="rId12" Type="http://schemas.openxmlformats.org/officeDocument/2006/relationships/image" Target="../media/image67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0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5" Type="http://schemas.openxmlformats.org/officeDocument/2006/relationships/image" Target="../media/image31.png"/><Relationship Id="rId14" Type="http://schemas.openxmlformats.org/officeDocument/2006/relationships/image" Target="../media/image72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5" Type="http://schemas.openxmlformats.org/officeDocument/2006/relationships/image" Target="../media/image21.png"/><Relationship Id="rId19" Type="http://schemas.openxmlformats.org/officeDocument/2006/relationships/image" Target="../media/image28.png"/><Relationship Id="rId6" Type="http://schemas.openxmlformats.org/officeDocument/2006/relationships/image" Target="../media/image41.png"/><Relationship Id="rId18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4.png"/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21" Type="http://schemas.openxmlformats.org/officeDocument/2006/relationships/image" Target="../media/image36.png"/><Relationship Id="rId13" Type="http://schemas.openxmlformats.org/officeDocument/2006/relationships/image" Target="../media/image4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38.png"/><Relationship Id="rId15" Type="http://schemas.openxmlformats.org/officeDocument/2006/relationships/image" Target="../media/image47.png"/><Relationship Id="rId14" Type="http://schemas.openxmlformats.org/officeDocument/2006/relationships/image" Target="../media/image44.png"/><Relationship Id="rId17" Type="http://schemas.openxmlformats.org/officeDocument/2006/relationships/image" Target="../media/image51.png"/><Relationship Id="rId16" Type="http://schemas.openxmlformats.org/officeDocument/2006/relationships/image" Target="../media/image49.png"/><Relationship Id="rId5" Type="http://schemas.openxmlformats.org/officeDocument/2006/relationships/image" Target="../media/image39.png"/><Relationship Id="rId19" Type="http://schemas.openxmlformats.org/officeDocument/2006/relationships/image" Target="../media/image55.png"/><Relationship Id="rId6" Type="http://schemas.openxmlformats.org/officeDocument/2006/relationships/image" Target="../media/image35.png"/><Relationship Id="rId18" Type="http://schemas.openxmlformats.org/officeDocument/2006/relationships/image" Target="../media/image57.png"/><Relationship Id="rId7" Type="http://schemas.openxmlformats.org/officeDocument/2006/relationships/image" Target="../media/image45.png"/><Relationship Id="rId8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8.png"/><Relationship Id="rId22" Type="http://schemas.openxmlformats.org/officeDocument/2006/relationships/image" Target="../media/image76.png"/><Relationship Id="rId21" Type="http://schemas.openxmlformats.org/officeDocument/2006/relationships/image" Target="../media/image7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71.png"/><Relationship Id="rId26" Type="http://schemas.openxmlformats.org/officeDocument/2006/relationships/image" Target="../media/image54.png"/><Relationship Id="rId25" Type="http://schemas.openxmlformats.org/officeDocument/2006/relationships/image" Target="../media/image55.png"/><Relationship Id="rId27" Type="http://schemas.openxmlformats.org/officeDocument/2006/relationships/image" Target="../media/image36.png"/><Relationship Id="rId5" Type="http://schemas.openxmlformats.org/officeDocument/2006/relationships/image" Target="../media/image59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61.png"/><Relationship Id="rId11" Type="http://schemas.openxmlformats.org/officeDocument/2006/relationships/image" Target="../media/image86.png"/><Relationship Id="rId10" Type="http://schemas.openxmlformats.org/officeDocument/2006/relationships/image" Target="../media/image64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5" Type="http://schemas.openxmlformats.org/officeDocument/2006/relationships/image" Target="../media/image66.png"/><Relationship Id="rId14" Type="http://schemas.openxmlformats.org/officeDocument/2006/relationships/image" Target="../media/image99.png"/><Relationship Id="rId17" Type="http://schemas.openxmlformats.org/officeDocument/2006/relationships/image" Target="../media/image69.png"/><Relationship Id="rId16" Type="http://schemas.openxmlformats.org/officeDocument/2006/relationships/image" Target="../media/image65.png"/><Relationship Id="rId19" Type="http://schemas.openxmlformats.org/officeDocument/2006/relationships/image" Target="../media/image73.png"/><Relationship Id="rId18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0.png"/><Relationship Id="rId22" Type="http://schemas.openxmlformats.org/officeDocument/2006/relationships/image" Target="../media/image104.png"/><Relationship Id="rId21" Type="http://schemas.openxmlformats.org/officeDocument/2006/relationships/image" Target="../media/image127.png"/><Relationship Id="rId24" Type="http://schemas.openxmlformats.org/officeDocument/2006/relationships/image" Target="../media/image106.png"/><Relationship Id="rId23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53.png"/><Relationship Id="rId26" Type="http://schemas.openxmlformats.org/officeDocument/2006/relationships/image" Target="../media/image111.png"/><Relationship Id="rId25" Type="http://schemas.openxmlformats.org/officeDocument/2006/relationships/image" Target="../media/image109.png"/><Relationship Id="rId28" Type="http://schemas.openxmlformats.org/officeDocument/2006/relationships/image" Target="../media/image118.png"/><Relationship Id="rId27" Type="http://schemas.openxmlformats.org/officeDocument/2006/relationships/image" Target="../media/image112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29" Type="http://schemas.openxmlformats.org/officeDocument/2006/relationships/image" Target="../media/image79.png"/><Relationship Id="rId7" Type="http://schemas.openxmlformats.org/officeDocument/2006/relationships/image" Target="../media/image71.png"/><Relationship Id="rId8" Type="http://schemas.openxmlformats.org/officeDocument/2006/relationships/image" Target="../media/image83.png"/><Relationship Id="rId31" Type="http://schemas.openxmlformats.org/officeDocument/2006/relationships/image" Target="../media/image54.png"/><Relationship Id="rId30" Type="http://schemas.openxmlformats.org/officeDocument/2006/relationships/image" Target="../media/image55.png"/><Relationship Id="rId11" Type="http://schemas.openxmlformats.org/officeDocument/2006/relationships/image" Target="../media/image42.png"/><Relationship Id="rId10" Type="http://schemas.openxmlformats.org/officeDocument/2006/relationships/image" Target="../media/image90.png"/><Relationship Id="rId32" Type="http://schemas.openxmlformats.org/officeDocument/2006/relationships/image" Target="../media/image36.png"/><Relationship Id="rId13" Type="http://schemas.openxmlformats.org/officeDocument/2006/relationships/image" Target="../media/image47.png"/><Relationship Id="rId12" Type="http://schemas.openxmlformats.org/officeDocument/2006/relationships/image" Target="../media/image91.png"/><Relationship Id="rId15" Type="http://schemas.openxmlformats.org/officeDocument/2006/relationships/image" Target="../media/image98.png"/><Relationship Id="rId14" Type="http://schemas.openxmlformats.org/officeDocument/2006/relationships/image" Target="../media/image107.png"/><Relationship Id="rId17" Type="http://schemas.openxmlformats.org/officeDocument/2006/relationships/image" Target="../media/image103.png"/><Relationship Id="rId16" Type="http://schemas.openxmlformats.org/officeDocument/2006/relationships/image" Target="../media/image178.png"/><Relationship Id="rId19" Type="http://schemas.openxmlformats.org/officeDocument/2006/relationships/image" Target="../media/image105.png"/><Relationship Id="rId18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0.png"/><Relationship Id="rId22" Type="http://schemas.openxmlformats.org/officeDocument/2006/relationships/image" Target="../media/image33.png"/><Relationship Id="rId21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121.png"/><Relationship Id="rId5" Type="http://schemas.openxmlformats.org/officeDocument/2006/relationships/image" Target="../media/image119.png"/><Relationship Id="rId6" Type="http://schemas.openxmlformats.org/officeDocument/2006/relationships/image" Target="../media/image117.png"/><Relationship Id="rId7" Type="http://schemas.openxmlformats.org/officeDocument/2006/relationships/image" Target="../media/image71.png"/><Relationship Id="rId8" Type="http://schemas.openxmlformats.org/officeDocument/2006/relationships/image" Target="../media/image120.png"/><Relationship Id="rId11" Type="http://schemas.openxmlformats.org/officeDocument/2006/relationships/image" Target="../media/image123.png"/><Relationship Id="rId10" Type="http://schemas.openxmlformats.org/officeDocument/2006/relationships/image" Target="../media/image122.png"/><Relationship Id="rId13" Type="http://schemas.openxmlformats.org/officeDocument/2006/relationships/image" Target="../media/image125.png"/><Relationship Id="rId12" Type="http://schemas.openxmlformats.org/officeDocument/2006/relationships/image" Target="../media/image126.png"/><Relationship Id="rId15" Type="http://schemas.openxmlformats.org/officeDocument/2006/relationships/image" Target="../media/image135.png"/><Relationship Id="rId14" Type="http://schemas.openxmlformats.org/officeDocument/2006/relationships/image" Target="../media/image128.png"/><Relationship Id="rId17" Type="http://schemas.openxmlformats.org/officeDocument/2006/relationships/image" Target="../media/image134.png"/><Relationship Id="rId16" Type="http://schemas.openxmlformats.org/officeDocument/2006/relationships/image" Target="../media/image129.png"/><Relationship Id="rId19" Type="http://schemas.openxmlformats.org/officeDocument/2006/relationships/image" Target="../media/image145.png"/><Relationship Id="rId18" Type="http://schemas.openxmlformats.org/officeDocument/2006/relationships/image" Target="../media/image137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0.png"/><Relationship Id="rId22" Type="http://schemas.openxmlformats.org/officeDocument/2006/relationships/image" Target="../media/image162.png"/><Relationship Id="rId21" Type="http://schemas.openxmlformats.org/officeDocument/2006/relationships/image" Target="../media/image159.png"/><Relationship Id="rId24" Type="http://schemas.openxmlformats.org/officeDocument/2006/relationships/image" Target="../media/image161.png"/><Relationship Id="rId23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0.png"/><Relationship Id="rId4" Type="http://schemas.openxmlformats.org/officeDocument/2006/relationships/image" Target="../media/image232.png"/><Relationship Id="rId9" Type="http://schemas.openxmlformats.org/officeDocument/2006/relationships/image" Target="../media/image71.png"/><Relationship Id="rId26" Type="http://schemas.openxmlformats.org/officeDocument/2006/relationships/image" Target="../media/image79.png"/><Relationship Id="rId25" Type="http://schemas.openxmlformats.org/officeDocument/2006/relationships/image" Target="../media/image163.png"/><Relationship Id="rId28" Type="http://schemas.openxmlformats.org/officeDocument/2006/relationships/image" Target="../media/image54.png"/><Relationship Id="rId27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18.png"/><Relationship Id="rId29" Type="http://schemas.openxmlformats.org/officeDocument/2006/relationships/image" Target="../media/image168.png"/><Relationship Id="rId7" Type="http://schemas.openxmlformats.org/officeDocument/2006/relationships/image" Target="../media/image19.png"/><Relationship Id="rId8" Type="http://schemas.openxmlformats.org/officeDocument/2006/relationships/image" Target="../media/image146.png"/><Relationship Id="rId31" Type="http://schemas.openxmlformats.org/officeDocument/2006/relationships/image" Target="../media/image173.png"/><Relationship Id="rId30" Type="http://schemas.openxmlformats.org/officeDocument/2006/relationships/image" Target="../media/image169.png"/><Relationship Id="rId11" Type="http://schemas.openxmlformats.org/officeDocument/2006/relationships/image" Target="../media/image148.png"/><Relationship Id="rId33" Type="http://schemas.openxmlformats.org/officeDocument/2006/relationships/image" Target="../media/image36.png"/><Relationship Id="rId10" Type="http://schemas.openxmlformats.org/officeDocument/2006/relationships/image" Target="../media/image174.png"/><Relationship Id="rId32" Type="http://schemas.openxmlformats.org/officeDocument/2006/relationships/image" Target="../media/image171.png"/><Relationship Id="rId13" Type="http://schemas.openxmlformats.org/officeDocument/2006/relationships/image" Target="../media/image151.png"/><Relationship Id="rId12" Type="http://schemas.openxmlformats.org/officeDocument/2006/relationships/image" Target="../media/image150.png"/><Relationship Id="rId15" Type="http://schemas.openxmlformats.org/officeDocument/2006/relationships/image" Target="../media/image155.png"/><Relationship Id="rId14" Type="http://schemas.openxmlformats.org/officeDocument/2006/relationships/image" Target="../media/image149.png"/><Relationship Id="rId17" Type="http://schemas.openxmlformats.org/officeDocument/2006/relationships/image" Target="../media/image153.png"/><Relationship Id="rId16" Type="http://schemas.openxmlformats.org/officeDocument/2006/relationships/image" Target="../media/image154.png"/><Relationship Id="rId19" Type="http://schemas.openxmlformats.org/officeDocument/2006/relationships/image" Target="../media/image158.png"/><Relationship Id="rId18" Type="http://schemas.openxmlformats.org/officeDocument/2006/relationships/image" Target="../media/image157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0.png"/><Relationship Id="rId22" Type="http://schemas.openxmlformats.org/officeDocument/2006/relationships/image" Target="../media/image193.png"/><Relationship Id="rId21" Type="http://schemas.openxmlformats.org/officeDocument/2006/relationships/image" Target="../media/image194.png"/><Relationship Id="rId24" Type="http://schemas.openxmlformats.org/officeDocument/2006/relationships/image" Target="../media/image195.png"/><Relationship Id="rId23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7.png"/><Relationship Id="rId4" Type="http://schemas.openxmlformats.org/officeDocument/2006/relationships/image" Target="../media/image175.png"/><Relationship Id="rId9" Type="http://schemas.openxmlformats.org/officeDocument/2006/relationships/image" Target="../media/image181.png"/><Relationship Id="rId26" Type="http://schemas.openxmlformats.org/officeDocument/2006/relationships/image" Target="../media/image200.png"/><Relationship Id="rId25" Type="http://schemas.openxmlformats.org/officeDocument/2006/relationships/image" Target="../media/image197.png"/><Relationship Id="rId28" Type="http://schemas.openxmlformats.org/officeDocument/2006/relationships/image" Target="../media/image203.png"/><Relationship Id="rId27" Type="http://schemas.openxmlformats.org/officeDocument/2006/relationships/image" Target="../media/image201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29" Type="http://schemas.openxmlformats.org/officeDocument/2006/relationships/image" Target="../media/image207.png"/><Relationship Id="rId7" Type="http://schemas.openxmlformats.org/officeDocument/2006/relationships/image" Target="../media/image186.png"/><Relationship Id="rId8" Type="http://schemas.openxmlformats.org/officeDocument/2006/relationships/image" Target="../media/image179.png"/><Relationship Id="rId31" Type="http://schemas.openxmlformats.org/officeDocument/2006/relationships/image" Target="../media/image79.png"/><Relationship Id="rId30" Type="http://schemas.openxmlformats.org/officeDocument/2006/relationships/image" Target="../media/image208.png"/><Relationship Id="rId11" Type="http://schemas.openxmlformats.org/officeDocument/2006/relationships/image" Target="../media/image182.png"/><Relationship Id="rId33" Type="http://schemas.openxmlformats.org/officeDocument/2006/relationships/image" Target="../media/image54.png"/><Relationship Id="rId10" Type="http://schemas.openxmlformats.org/officeDocument/2006/relationships/image" Target="../media/image185.png"/><Relationship Id="rId32" Type="http://schemas.openxmlformats.org/officeDocument/2006/relationships/image" Target="../media/image55.png"/><Relationship Id="rId13" Type="http://schemas.openxmlformats.org/officeDocument/2006/relationships/image" Target="../media/image184.png"/><Relationship Id="rId35" Type="http://schemas.openxmlformats.org/officeDocument/2006/relationships/image" Target="../media/image36.png"/><Relationship Id="rId12" Type="http://schemas.openxmlformats.org/officeDocument/2006/relationships/image" Target="../media/image180.png"/><Relationship Id="rId34" Type="http://schemas.openxmlformats.org/officeDocument/2006/relationships/image" Target="../media/image214.png"/><Relationship Id="rId15" Type="http://schemas.openxmlformats.org/officeDocument/2006/relationships/image" Target="../media/image196.png"/><Relationship Id="rId14" Type="http://schemas.openxmlformats.org/officeDocument/2006/relationships/image" Target="../media/image183.png"/><Relationship Id="rId17" Type="http://schemas.openxmlformats.org/officeDocument/2006/relationships/image" Target="../media/image187.png"/><Relationship Id="rId16" Type="http://schemas.openxmlformats.org/officeDocument/2006/relationships/image" Target="../media/image189.png"/><Relationship Id="rId19" Type="http://schemas.openxmlformats.org/officeDocument/2006/relationships/image" Target="../media/image192.png"/><Relationship Id="rId18" Type="http://schemas.openxmlformats.org/officeDocument/2006/relationships/image" Target="../media/image19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0.png"/><Relationship Id="rId22" Type="http://schemas.openxmlformats.org/officeDocument/2006/relationships/image" Target="../media/image55.png"/><Relationship Id="rId21" Type="http://schemas.openxmlformats.org/officeDocument/2006/relationships/image" Target="../media/image79.png"/><Relationship Id="rId24" Type="http://schemas.openxmlformats.org/officeDocument/2006/relationships/image" Target="../media/image239.png"/><Relationship Id="rId23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0.png"/><Relationship Id="rId4" Type="http://schemas.openxmlformats.org/officeDocument/2006/relationships/image" Target="../media/image218.png"/><Relationship Id="rId9" Type="http://schemas.openxmlformats.org/officeDocument/2006/relationships/image" Target="../media/image224.png"/><Relationship Id="rId25" Type="http://schemas.openxmlformats.org/officeDocument/2006/relationships/image" Target="../media/image36.png"/><Relationship Id="rId5" Type="http://schemas.openxmlformats.org/officeDocument/2006/relationships/image" Target="../media/image213.png"/><Relationship Id="rId6" Type="http://schemas.openxmlformats.org/officeDocument/2006/relationships/image" Target="../media/image217.png"/><Relationship Id="rId7" Type="http://schemas.openxmlformats.org/officeDocument/2006/relationships/image" Target="../media/image18.png"/><Relationship Id="rId8" Type="http://schemas.openxmlformats.org/officeDocument/2006/relationships/image" Target="../media/image225.png"/><Relationship Id="rId11" Type="http://schemas.openxmlformats.org/officeDocument/2006/relationships/image" Target="../media/image220.png"/><Relationship Id="rId10" Type="http://schemas.openxmlformats.org/officeDocument/2006/relationships/image" Target="../media/image71.png"/><Relationship Id="rId13" Type="http://schemas.openxmlformats.org/officeDocument/2006/relationships/image" Target="../media/image222.png"/><Relationship Id="rId12" Type="http://schemas.openxmlformats.org/officeDocument/2006/relationships/image" Target="../media/image221.png"/><Relationship Id="rId15" Type="http://schemas.openxmlformats.org/officeDocument/2006/relationships/image" Target="../media/image227.png"/><Relationship Id="rId14" Type="http://schemas.openxmlformats.org/officeDocument/2006/relationships/image" Target="../media/image223.png"/><Relationship Id="rId17" Type="http://schemas.openxmlformats.org/officeDocument/2006/relationships/image" Target="../media/image237.png"/><Relationship Id="rId16" Type="http://schemas.openxmlformats.org/officeDocument/2006/relationships/image" Target="../media/image228.png"/><Relationship Id="rId19" Type="http://schemas.openxmlformats.org/officeDocument/2006/relationships/image" Target="../media/image231.png"/><Relationship Id="rId18" Type="http://schemas.openxmlformats.org/officeDocument/2006/relationships/image" Target="../media/image2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5600" y="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352800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4000" y="22860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33528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2800" y="3424238"/>
            <a:ext cx="3810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8400" y="5133975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57600" y="10287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62600" y="1652588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67400" y="195738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62600" y="3938588"/>
            <a:ext cx="10668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971925" y="5510213"/>
            <a:ext cx="1162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286375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457825" y="5510213"/>
            <a:ext cx="1000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" name="Google Shape;33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610350" y="5586413"/>
            <a:ext cx="190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" name="Google Shape;34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81800" y="5510213"/>
            <a:ext cx="14382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144250" y="6362700"/>
            <a:ext cx="7429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06880" y="3024188"/>
            <a:ext cx="877824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EE"/>
              </a:buClr>
              <a:buSzPts val="5400"/>
              <a:buFont typeface="Inter"/>
              <a:buNone/>
            </a:pPr>
            <a:r>
              <a:rPr b="1" i="0" lang="en-US" sz="5400" u="none" cap="none" strike="noStrike">
                <a:solidFill>
                  <a:srgbClr val="22D3EE"/>
                </a:solidFill>
                <a:latin typeface="Inter"/>
                <a:ea typeface="Inter"/>
                <a:cs typeface="Inter"/>
                <a:sym typeface="Inter"/>
              </a:rPr>
              <a:t>AI in Healthcare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2438400" y="4281488"/>
            <a:ext cx="73152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Exploring rapid advancement in FDA authorized medical devices, reliability challenges, growth trends, and evolving regulatory frameworks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4130040" y="5643563"/>
            <a:ext cx="84582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5632133" y="5643563"/>
            <a:ext cx="6515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Insights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912293" y="5643563"/>
            <a:ext cx="117729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Advancement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11334750" y="6362700"/>
            <a:ext cx="6629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Page 1/9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304800" y="6400800"/>
            <a:ext cx="23202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0" y="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1600" y="2286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0" y="42672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15240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9200" y="3429000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381000"/>
            <a:ext cx="11430000" cy="1020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381000"/>
            <a:ext cx="11430000" cy="639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5375" y="1901130"/>
            <a:ext cx="42862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1767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1958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724650" y="2053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00800" y="3406080"/>
            <a:ext cx="5410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591300" y="35965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24650" y="36918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00800" y="4815780"/>
            <a:ext cx="5410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591300" y="500628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724650" y="510153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1000" y="6655061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81638" y="66836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/>
          <p:nvPr/>
        </p:nvSpPr>
        <p:spPr>
          <a:xfrm>
            <a:off x="381000" y="381000"/>
            <a:ext cx="13716000" cy="639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9"/>
              <a:buFont typeface="Inter"/>
              <a:buNone/>
            </a:pPr>
            <a:r>
              <a:rPr b="1" i="0" lang="en-US" sz="3359" u="none" cap="none" strike="noStrike">
                <a:solidFill>
                  <a:srgbClr val="A9DEED"/>
                </a:solidFill>
                <a:latin typeface="Inter"/>
                <a:ea typeface="Inter"/>
                <a:cs typeface="Inter"/>
                <a:sym typeface="Inter"/>
              </a:rPr>
              <a:t>FDA-Authorized Devices Overview</a:t>
            </a:r>
            <a:endParaRPr b="0" i="0" sz="3359" u="none" cap="none" strike="noStrike">
              <a:solidFill>
                <a:srgbClr val="A9DE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381000" y="1135261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AI/ML systems approved by the FDA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81050" y="5863530"/>
            <a:ext cx="4914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Distribution of FDA-approved AI/ML devices by category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200900" y="2026741"/>
            <a:ext cx="4423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690+ FDA-approved AI/ML systems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200900" y="2529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Hundreds of AI-powered medical devices have received FDA authorization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200900" y="3665041"/>
            <a:ext cx="500634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Radiology leads with ~75% of approvals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200900" y="4168080"/>
            <a:ext cx="53035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Imaging pairs well with machine learning technology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200900" y="5074741"/>
            <a:ext cx="3280410" cy="320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89"/>
              </a:lnSpc>
              <a:spcBef>
                <a:spcPts val="0"/>
              </a:spcBef>
              <a:spcAft>
                <a:spcPts val="0"/>
              </a:spcAft>
              <a:buClr>
                <a:srgbClr val="90E0EF"/>
              </a:buClr>
              <a:buSzPts val="1679"/>
              <a:buFont typeface="Inter"/>
              <a:buNone/>
            </a:pPr>
            <a:r>
              <a:rPr b="1" i="0" lang="en-US" sz="1679" u="none" cap="none" strike="noStrike">
                <a:solidFill>
                  <a:srgbClr val="90E0EF"/>
                </a:solidFill>
                <a:latin typeface="Inter"/>
                <a:ea typeface="Inter"/>
                <a:cs typeface="Inter"/>
                <a:sym typeface="Inter"/>
              </a:rPr>
              <a:t>510(k) pathway dominates</a:t>
            </a:r>
            <a:endParaRPr b="0" i="0" sz="1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7200900" y="557778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Most devices classified as "substantially equivalent" to previously approved tools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71500" y="6626486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672138" y="6626486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2/9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9525000" y="663601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3778650" y="4378388"/>
            <a:ext cx="596100" cy="834900"/>
          </a:xfrm>
          <a:prstGeom prst="roundRect">
            <a:avLst>
              <a:gd fmla="val 16667" name="adj"/>
            </a:avLst>
          </a:prstGeom>
          <a:solidFill>
            <a:srgbClr val="5D9AB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25%</a:t>
            </a:r>
            <a:endParaRPr b="1">
              <a:highlight>
                <a:srgbClr val="4D8FAE"/>
              </a:highlight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140352" y="2708600"/>
            <a:ext cx="596100" cy="2504700"/>
          </a:xfrm>
          <a:prstGeom prst="roundRect">
            <a:avLst>
              <a:gd fmla="val 16667" name="adj"/>
            </a:avLst>
          </a:prstGeom>
          <a:solidFill>
            <a:srgbClr val="5D9B9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r>
              <a:rPr b="1"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5%</a:t>
            </a:r>
            <a:endParaRPr b="1">
              <a:solidFill>
                <a:schemeClr val="dk1"/>
              </a:solidFill>
              <a:highlight>
                <a:srgbClr val="4D8FAE"/>
              </a:highlight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452100" y="533956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Other Categories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775700" y="5290514"/>
            <a:ext cx="132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lang="en-US" sz="1200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Radiology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10800000">
            <a:off x="1623000" y="5242270"/>
            <a:ext cx="3231026" cy="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4483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" y="979375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1146670"/>
            <a:ext cx="11582397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" y="129907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137527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1988" y="286117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210300" y="255637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274687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286117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3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191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10300" y="4632820"/>
            <a:ext cx="567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482332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524625" y="493762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4800" y="69342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4813" y="7019925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210300" y="7048500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/>
          <p:nvPr/>
        </p:nvSpPr>
        <p:spPr>
          <a:xfrm>
            <a:off x="304800" y="304800"/>
            <a:ext cx="1389888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CF1FA"/>
                </a:solidFill>
                <a:latin typeface="Inter"/>
                <a:ea typeface="Inter"/>
                <a:cs typeface="Inter"/>
                <a:sym typeface="Inter"/>
              </a:rPr>
              <a:t>Reliability &amp; Generalizability Issues</a:t>
            </a:r>
            <a:endParaRPr b="0" i="0" sz="3000" u="none" cap="none" strike="noStrike">
              <a:solidFill>
                <a:srgbClr val="BCF1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028700" y="865075"/>
            <a:ext cx="5463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Findings from the 2025 JAMA Study on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876300" y="1337170"/>
            <a:ext cx="1680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200"/>
              <a:buFont typeface="Inter"/>
              <a:buNone/>
            </a:pPr>
            <a:r>
              <a:rPr b="1" i="0" lang="en-US" sz="120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Key Study Findings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57200" y="1680070"/>
            <a:ext cx="11277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JAMA study revealed concerns about the reliability and generalizability of FDA-authorized AI medical devices, highlighting transparency gaps across diverse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2192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Limited Transparency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219200" y="316597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Insufficient disclosure of training datasets for FDA-approved AI devices, making it difficult to assess reliability and potential biases.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219200" y="4023220"/>
            <a:ext cx="1223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6B6B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6B6B"/>
                </a:solidFill>
                <a:latin typeface="Inter"/>
                <a:ea typeface="Inter"/>
                <a:cs typeface="Inter"/>
                <a:sym typeface="Inter"/>
              </a:rPr>
              <a:t>Critical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124700" y="274687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Accuracy Drops in New Environments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7124700" y="3165970"/>
            <a:ext cx="4572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performance often declines significantly when deployed in new clinical settings with different patient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7124700" y="3775570"/>
            <a:ext cx="147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8E36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F8E36"/>
                </a:solidFill>
                <a:latin typeface="Inter"/>
                <a:ea typeface="Inter"/>
                <a:cs typeface="Inter"/>
                <a:sym typeface="Inter"/>
              </a:rPr>
              <a:t>Environment Driven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12192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Few Demographic Breakdowns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192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Rare reporting of performance metrics across different demographic groups, raising concerns about equitable AI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1219200" y="6099670"/>
            <a:ext cx="1188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D997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4D997F"/>
                </a:solidFill>
                <a:latin typeface="Inter"/>
                <a:ea typeface="Inter"/>
                <a:cs typeface="Inter"/>
                <a:sym typeface="Inter"/>
              </a:rPr>
              <a:t>Ethical Concern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124700" y="4823320"/>
            <a:ext cx="548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Bias &amp; Inconsistent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7124700" y="5242420"/>
            <a:ext cx="4572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Risk of algorithmic bias and inconsistent performance outcomes when AI systems are adapted for different hospital populations.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7124700" y="6099670"/>
            <a:ext cx="1634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A5DF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9A5DF5"/>
                </a:solidFill>
                <a:latin typeface="Inter"/>
                <a:ea typeface="Inter"/>
                <a:cs typeface="Inter"/>
                <a:sym typeface="Inter"/>
              </a:rPr>
              <a:t>System Integrity Risk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85800" y="6690220"/>
            <a:ext cx="3486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2025 JAMA Study on AI in Healthcare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6400800" y="6690220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3/9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9601200" y="6699745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567" y="6684202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9540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260517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2033675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479107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92625" y="1166825"/>
            <a:ext cx="6858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1225" y="1319225"/>
            <a:ext cx="6477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0988" y="2114638"/>
            <a:ext cx="477202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387" y="2324188"/>
            <a:ext cx="514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7687" y="2438488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869892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" y="4984192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254401" y="4717492"/>
            <a:ext cx="368305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06801" y="4869892"/>
            <a:ext cx="371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521101" y="4984192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27950" y="4717492"/>
            <a:ext cx="3682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280350" y="4869892"/>
            <a:ext cx="4476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94650" y="4984192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81000" y="6089092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7200" y="6165292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710238" y="6193867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Industry Growth Trends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1104900" y="1028700"/>
            <a:ext cx="47320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Analysis of AI device approvals from 2022-2024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1200138" y="2267038"/>
            <a:ext cx="3800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Industry Growth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200138" y="2552788"/>
            <a:ext cx="106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B7FF"/>
              </a:buClr>
              <a:buSzPts val="2700"/>
              <a:buFont typeface="Inter"/>
              <a:buNone/>
            </a:pPr>
            <a:r>
              <a:rPr b="1" i="0" lang="en-US" sz="2700" u="none" cap="none" strike="noStrike">
                <a:solidFill>
                  <a:srgbClr val="00B7FF"/>
                </a:solidFill>
                <a:latin typeface="Inter"/>
                <a:ea typeface="Inter"/>
                <a:cs typeface="Inter"/>
                <a:sym typeface="Inter"/>
              </a:rPr>
              <a:t>60%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2162163" y="2705188"/>
            <a:ext cx="3406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FFAF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FFAFE"/>
                </a:solidFill>
                <a:latin typeface="Inter"/>
                <a:ea typeface="Inter"/>
                <a:cs typeface="Inter"/>
                <a:sym typeface="Inter"/>
              </a:rPr>
              <a:t>increase in AI device approvals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1047750" y="4946092"/>
            <a:ext cx="283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Workforce Shortages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99060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Hospitals seek AI solutions for staffing challenges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4892576" y="4946092"/>
            <a:ext cx="269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Diagnostic Backlogs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864001" y="5479492"/>
            <a:ext cx="3505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adopted to reduce diagnostic delays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8842325" y="4946092"/>
            <a:ext cx="236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Rising Investment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8737550" y="5479492"/>
            <a:ext cx="292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Increased funding from startups and MedTech companies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714375" y="6136717"/>
            <a:ext cx="2343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MedTech Dive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5900738" y="6136717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4/9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9525000" y="6146242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9" name="Google Shape;179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61975" y="6165311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6858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452548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3900" y="17526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14478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1638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7488" y="17526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325" y="3314700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0300" y="3009900"/>
            <a:ext cx="56007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32004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33147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09750" y="5184244"/>
            <a:ext cx="8572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385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0" y="4898494"/>
            <a:ext cx="38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4702" y="4802140"/>
            <a:ext cx="11702599" cy="1656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6170" y="4802140"/>
            <a:ext cx="1634232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62464" y="4925586"/>
            <a:ext cx="13213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186057" y="4802140"/>
            <a:ext cx="1537616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76685" y="4925586"/>
            <a:ext cx="191777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91599" y="4802140"/>
            <a:ext cx="1634229" cy="901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888064" y="4925586"/>
            <a:ext cx="150851" cy="142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44702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21482" y="5648171"/>
            <a:ext cx="211733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145567" y="5519564"/>
            <a:ext cx="1570416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851307" y="5648171"/>
            <a:ext cx="195857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0276181" y="5519564"/>
            <a:ext cx="1671118" cy="9395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977854" y="5648171"/>
            <a:ext cx="173514" cy="14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1000" y="6620981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57200" y="669718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734050" y="672575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Regulatory Challenges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1104900" y="1028700"/>
            <a:ext cx="421767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issues in regulating AI medical devices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12954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Adaptive AI Behavior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12954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change behavior over time, making regulation difficult as accuracy may shift after deployment.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7124700" y="16383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Proprietary Training 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7124700" y="20955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Training data is often confidential or undisclosed, limiting transparency and validation of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12954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Patient-Data Privacy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12954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Use of patient data for training raises privacy concerns and regulatory challenges.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7124700" y="3200400"/>
            <a:ext cx="53949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Post-Market Monitoring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124700" y="3657600"/>
            <a:ext cx="449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Need for continuous monitoring of AI performance in real-world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381000" y="4479394"/>
            <a:ext cx="11430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Regulatory Framework Evolution Path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>
            <a:off x="387986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Pre-Market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476250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FDA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Review Process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168620" y="5139261"/>
            <a:ext cx="15900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Patient Care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4286250" y="5319335"/>
            <a:ext cx="13374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Institutional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Protocol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190903" y="5139261"/>
            <a:ext cx="1613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Clinical Team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347042" y="5319335"/>
            <a:ext cx="1368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Doctor's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268265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Documentation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357430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Patient Data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Management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128205" y="5870824"/>
            <a:ext cx="16233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System Performance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4247986" y="6058508"/>
            <a:ext cx="1365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Standards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276248" y="5870824"/>
            <a:ext cx="1647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Ongoing Monitoring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0436169" y="6058508"/>
            <a:ext cx="1398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b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90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Feedback Loops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695325" y="6625206"/>
            <a:ext cx="2388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regulatory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5924550" y="6668606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5/9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9525000" y="6678131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61975" y="66537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3429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6500" y="52197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1143000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48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24000" y="2647950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29241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1524000"/>
            <a:ext cx="55626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1790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72263" y="19240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91400" y="2990850"/>
            <a:ext cx="1143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3267075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9" name="Google Shape;269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7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91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240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8400" y="4219575"/>
            <a:ext cx="55626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15100" y="448627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686550" y="46196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91400" y="5343525"/>
            <a:ext cx="171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77100" y="5619750"/>
            <a:ext cx="4267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81000" y="6496050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6572250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453312" y="6600825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0"/>
                </a:solidFill>
                <a:latin typeface="Inter"/>
                <a:ea typeface="Inter"/>
                <a:cs typeface="Inter"/>
                <a:sym typeface="Inter"/>
              </a:rPr>
              <a:t>Case Studies</a:t>
            </a:r>
            <a:endParaRPr b="0" i="0" sz="3000" u="none" cap="none" strike="noStrike">
              <a:solidFill>
                <a:srgbClr val="96E5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104900" y="1028700"/>
            <a:ext cx="39433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Examples of FDA-authorized AI systems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1409700" y="1790700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Viz.ai Stroke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1409700" y="22098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CT-based stroke triage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1771650" y="2571750"/>
            <a:ext cx="19431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Emergency Triage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524000" y="29241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"Accelerated stroke treatment decisions for critical time-sensitive interventions"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7277100" y="1790700"/>
            <a:ext cx="4267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IDx-DR - Iowa Preclinical Diabetes Detection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7277100" y="2552700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Autonomous diabetic retinopathy diagnostic tool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7581900" y="2914650"/>
            <a:ext cx="166878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Ophthalmology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7391400" y="3267075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"Early detection without requiring specialist expertise or office visits"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4097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HeartFlow FFR-CT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14097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3D cardiac modeling from CT scans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1771650" y="5267325"/>
            <a:ext cx="140589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Cardiology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/>
          <p:nvPr/>
        </p:nvSpPr>
        <p:spPr>
          <a:xfrm>
            <a:off x="15240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"Non-invasive coronary artery assessment reducing unnecessary MRAs"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7277100" y="4486275"/>
            <a:ext cx="51206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Caption Guidance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/>
          <p:nvPr/>
        </p:nvSpPr>
        <p:spPr>
          <a:xfrm>
            <a:off x="7277100" y="4905375"/>
            <a:ext cx="512064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Real-time ultrasound capture assistance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6"/>
          <p:cNvSpPr/>
          <p:nvPr/>
        </p:nvSpPr>
        <p:spPr>
          <a:xfrm>
            <a:off x="7639050" y="5267325"/>
            <a:ext cx="184023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CE5FF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8CE5FF"/>
                </a:solidFill>
                <a:latin typeface="Inter"/>
                <a:ea typeface="Inter"/>
                <a:cs typeface="Inter"/>
                <a:sym typeface="Inter"/>
              </a:rPr>
              <a:t>Imaging Support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/>
          <p:nvPr/>
        </p:nvSpPr>
        <p:spPr>
          <a:xfrm>
            <a:off x="7391400" y="5619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"Helps novices obtain better quality scans improving diagnostic accuracy"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742950" y="6543675"/>
            <a:ext cx="64922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These AI systems have received FDA authorization under the 510k evaluation pathway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7643813" y="6543675"/>
            <a:ext cx="6972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6/9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9525000" y="6553200"/>
            <a:ext cx="274320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1897445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57600" y="1714500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5250" y="3897398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045861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242297"/>
            <a:ext cx="11429999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3400" y="1394697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1508997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19212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5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1" name="Google Shape;321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67200" y="1921298"/>
            <a:ext cx="3657600" cy="1870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2" name="Google Shape;32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4577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3" name="Google Shape;323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62488" y="2264198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53400" y="1921298"/>
            <a:ext cx="3657600" cy="1870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43900" y="211179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534400" y="226419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p7"/>
          <p:cNvPicPr preferRelativeResize="0"/>
          <p:nvPr/>
        </p:nvPicPr>
        <p:blipFill rotWithShape="1">
          <a:blip r:embed="rId20">
            <a:alphaModFix/>
          </a:blip>
          <a:srcRect b="41857" l="0" r="0" t="0"/>
          <a:stretch/>
        </p:blipFill>
        <p:spPr>
          <a:xfrm>
            <a:off x="8153400" y="3979350"/>
            <a:ext cx="3657600" cy="2781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96300" y="6417098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43900" y="4169845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420100" y="4246045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43900" y="4703245"/>
            <a:ext cx="3276600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48937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42714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81000" y="7636298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57200" y="7712498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605463" y="7741073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Benefits of Medical AI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104900" y="931561"/>
            <a:ext cx="6069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How AI is improving healthcare delivery and patient outcomes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104900" y="1394697"/>
            <a:ext cx="1055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technologies are transforming healthcare by addressing critical challenges and delivering benefits to providers and patients through enhanced efficiency, better resource allocation, and more precise interventions across the healthcare ecosystem.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1333500" y="2111800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Faster Diagnosis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1333500" y="2530898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analyze medical images and data rapidly, reducing diagnosis time by up to 40% in many clinical settings.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52197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Less Clinician Workload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5219700" y="2478502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automates routine tasks and provides decision support to reduce provider burnout while enabling deeper patient interaction.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9105900" y="211179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Early Disease Detection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9105900" y="2473748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algorithms identify disease markers in early stages that might be invisible to human observation, leading to more effective interventions.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8829675" y="4207945"/>
            <a:ext cx="293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Key Medical AI Impact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8724900" y="48556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Diagnostic accuracy increased by 15-30% in radiographic exams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8724900" y="53890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Time from imaging to critical diagnosis reduced by up to 50%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8724900" y="5922445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E5E7EB"/>
                </a:solidFill>
                <a:latin typeface="Inter"/>
                <a:ea typeface="Inter"/>
                <a:cs typeface="Inter"/>
                <a:sym typeface="Inter"/>
              </a:rPr>
              <a:t>Expanded access to specialized diagnostics in rural and underserved areas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714375" y="6683393"/>
            <a:ext cx="2080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Medical AI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5795963" y="6683393"/>
            <a:ext cx="68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7/9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9525000" y="6692918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3" name="Google Shape;35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9100" y="3981360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715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47713" y="4293104"/>
            <a:ext cx="25717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7"/>
          <p:cNvSpPr/>
          <p:nvPr/>
        </p:nvSpPr>
        <p:spPr>
          <a:xfrm>
            <a:off x="1333500" y="4140704"/>
            <a:ext cx="3017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Improved Access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1333500" y="45598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AI-powered tools extend specialist capabilities to underserved areas through remote analysis and guided diagnostic workflow.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8" name="Google Shape;35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286250" y="4012698"/>
            <a:ext cx="3657600" cy="183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457700" y="4140704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648200" y="4293104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"/>
          <p:cNvSpPr/>
          <p:nvPr/>
        </p:nvSpPr>
        <p:spPr>
          <a:xfrm>
            <a:off x="5219700" y="4140704"/>
            <a:ext cx="2626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Consistent Imaging Quality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5219700" y="4597904"/>
            <a:ext cx="251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standardizes image acquisition and interpretation across different settings, reducing variability in diagnostic quality.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3" name="Google Shape;36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96300" y="592212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71500" y="6711986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0" name="Google Shape;3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" y="1417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819734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7600" y="1248234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5250" y="4266525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1000" y="958436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295984"/>
            <a:ext cx="35052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4850" y="2391234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8" name="Google Shape;37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19225" y="310560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9" name="Google Shape;37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47850" y="227693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0" name="Google Shape;380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5252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442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3963" y="32568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33675" y="34199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4" name="Google Shape;384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95575" y="31616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828925" y="3256884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6" name="Google Shape;38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252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1442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2396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733675" y="444863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95575" y="41903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05113" y="42855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495800" y="1057734"/>
            <a:ext cx="7315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121013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95838" y="1343484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5" name="Google Shape;395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924675" y="1229184"/>
            <a:ext cx="542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6" name="Google Shape;39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2571642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7" name="Google Shape;397;p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648200" y="272404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8" name="Google Shape;39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19650" y="2857392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258050" y="2743092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3837900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39903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95838" y="412365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934325" y="4009350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1000" y="6567987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7200" y="6644187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043613" y="6672762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B24945"/>
                </a:solidFill>
                <a:latin typeface="Inter"/>
                <a:ea typeface="Inter"/>
                <a:cs typeface="Inter"/>
                <a:sym typeface="Inter"/>
              </a:rPr>
              <a:t>Risks and Limitations</a:t>
            </a:r>
            <a:endParaRPr b="0" i="0" sz="3000" u="none" cap="none" strike="noStrike">
              <a:solidFill>
                <a:srgbClr val="B249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1104900" y="844136"/>
            <a:ext cx="533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Key concerns with current medical AI implementations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1242060" y="2962734"/>
            <a:ext cx="1783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Key Medical AI Risks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937050" y="36759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Bias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2642004" y="3675975"/>
            <a:ext cx="63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Variations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1061682" y="4704675"/>
            <a:ext cx="488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Privacy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2592152" y="4704675"/>
            <a:ext cx="73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Oversight</a:t>
            </a:r>
            <a:b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en-US" sz="105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Complexity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5334000" y="1210134"/>
            <a:ext cx="1771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Algorithmic Bias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7000875" y="1229184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5334000" y="1475323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AI systems can perpetuate biases in training data, leading to unequal treatment across demographics, particularly affecting minority populations and underrepresented patient groups.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5334000" y="2724042"/>
            <a:ext cx="2171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Accuracy Variations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7334250" y="2743092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D34D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D34D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5334000" y="2989231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FDA-authorized devices often fail to generalize to hospitals with different populations, with performance dropping significantly when deploying in new clinical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5334000" y="3990300"/>
            <a:ext cx="2983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Data Privacy Vulnerabilities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8010525" y="4009350"/>
            <a:ext cx="72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DBA74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DBA74"/>
                </a:solidFill>
                <a:latin typeface="Inter"/>
                <a:ea typeface="Inter"/>
                <a:cs typeface="Inter"/>
                <a:sym typeface="Inter"/>
              </a:rPr>
              <a:t>Warning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5334000" y="4255489"/>
            <a:ext cx="6324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Proprietary training data raises concerns about patient privacy, with risks of data misuse and insufficient transparency in how patient data is collected and utilized.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714375" y="6615612"/>
            <a:ext cx="3143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Source: FDA analysis and industry reports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6234113" y="6615612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Page 8/9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9525000" y="6625137"/>
            <a:ext cx="2743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Medical AI Research Institute |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6" name="Google Shape;426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495800" y="5174846"/>
            <a:ext cx="7315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48200" y="5256559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795838" y="5389909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8001000" y="5275609"/>
            <a:ext cx="5429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8"/>
          <p:cNvSpPr/>
          <p:nvPr/>
        </p:nvSpPr>
        <p:spPr>
          <a:xfrm>
            <a:off x="5334000" y="5256559"/>
            <a:ext cx="306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7171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F87171"/>
                </a:solidFill>
                <a:latin typeface="Inter"/>
                <a:ea typeface="Inter"/>
                <a:cs typeface="Inter"/>
                <a:sym typeface="Inter"/>
              </a:rPr>
              <a:t>Overreliance on Automation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8077200" y="5275609"/>
            <a:ext cx="65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CA5A5"/>
              </a:buClr>
              <a:buSzPts val="900"/>
              <a:buFont typeface="Inter"/>
              <a:buNone/>
            </a:pPr>
            <a:r>
              <a:rPr b="0" i="0" lang="en-US" sz="900" u="none" cap="none" strike="noStrike">
                <a:solidFill>
                  <a:srgbClr val="FCA5A5"/>
                </a:solidFill>
                <a:latin typeface="Inter"/>
                <a:ea typeface="Inter"/>
                <a:cs typeface="Inter"/>
                <a:sym typeface="Inter"/>
              </a:rPr>
              <a:t>Critical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8"/>
          <p:cNvSpPr/>
          <p:nvPr/>
        </p:nvSpPr>
        <p:spPr>
          <a:xfrm>
            <a:off x="5334000" y="5521748"/>
            <a:ext cx="6324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The more complex and less transparent AI systems become, the more difficult it is for clinicians to understand their decision-making process, leading to overconfidence in potentially incorrect diagnoses.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3" name="Google Shape;433;p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61975" y="6615611"/>
            <a:ext cx="114300" cy="133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9" name="Google Shape;4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" y="0"/>
            <a:ext cx="12192000" cy="685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0" name="Google Shape;4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3429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1" name="Google Shape;4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4471" y="488489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2" name="Google Shape;4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" y="2062581"/>
            <a:ext cx="57150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3" name="Google Shape;4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381000"/>
            <a:ext cx="47625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57600" y="1491081"/>
            <a:ext cx="42862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5" name="Google Shape;44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05250" y="3635123"/>
            <a:ext cx="523875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1026433"/>
            <a:ext cx="609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1224375"/>
            <a:ext cx="7315200" cy="108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141488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5800" y="152918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2497325"/>
            <a:ext cx="7315200" cy="136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1" name="Google Shape;45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2687831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2" name="Google Shape;45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5800" y="2802131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3" name="Google Shape;45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4027639"/>
            <a:ext cx="7315200" cy="138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4" name="Google Shape;45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1500" y="4218145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5" name="Google Shape;45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85800" y="4332445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6" name="Google Shape;45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34400" y="1391298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7" name="Google Shape;45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01000" y="3539801"/>
            <a:ext cx="3810000" cy="340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8" name="Google Shape;45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42255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47970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0" name="Google Shape;460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29600" y="5139992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1" name="Google Shape;461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03300" y="6658461"/>
            <a:ext cx="257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2" name="Google Shape;462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9500" y="6734661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3" name="Google Shape;463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18150" y="6763236"/>
            <a:ext cx="7620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96E5F6"/>
                </a:solidFill>
                <a:latin typeface="Inter"/>
                <a:ea typeface="Inter"/>
                <a:cs typeface="Inter"/>
                <a:sym typeface="Inter"/>
              </a:rPr>
              <a:t>Summary and Key Findings</a:t>
            </a:r>
            <a:endParaRPr b="0" i="0" sz="3000" u="none" cap="none" strike="noStrike">
              <a:solidFill>
                <a:srgbClr val="96E5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104900" y="912133"/>
            <a:ext cx="509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A5F3FC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A5F3FC"/>
                </a:solidFill>
                <a:latin typeface="Inter"/>
                <a:ea typeface="Inter"/>
                <a:cs typeface="Inter"/>
                <a:sym typeface="Inter"/>
              </a:rPr>
              <a:t>Key trends and considerations from AI in healthcare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1143000" y="141488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Rapid Expansion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143000" y="1727128"/>
            <a:ext cx="6362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690+ FDA-approved AI medical devices representing rapid growth in the healthcare technology sector, with 60% annual growth from 2022 to 2024.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1143000" y="2687831"/>
            <a:ext cx="6362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Radiology Dominance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9"/>
          <p:cNvSpPr/>
          <p:nvPr/>
        </p:nvSpPr>
        <p:spPr>
          <a:xfrm>
            <a:off x="1143000" y="3000078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75% of FDA approvals have been in radiology and imaging, where AI models complement human radiologists by automating routine workflows and flagging potential areas of concern.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1143000" y="4218145"/>
            <a:ext cx="7635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Unresolved Reliability Concerns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1143000" y="4530392"/>
            <a:ext cx="6362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Despite significant growth, transparency gaps on training data distributions and demographic performance variations remain concerns for reliable AI deployment across diverse healthcare environments.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7894320" y="3768392"/>
            <a:ext cx="4023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500"/>
              <a:buFont typeface="Inter"/>
              <a:buNone/>
            </a:pPr>
            <a:r>
              <a:rPr b="1" i="0" lang="en-US" sz="15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Future Direction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8496300" y="4187492"/>
            <a:ext cx="308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Transparent data disclosure standards required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496300" y="4758992"/>
            <a:ext cx="366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Improved post-market monitoring systems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9"/>
          <p:cNvSpPr/>
          <p:nvPr/>
        </p:nvSpPr>
        <p:spPr>
          <a:xfrm>
            <a:off x="8496300" y="5101892"/>
            <a:ext cx="306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Ethical AI development frameworks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9"/>
          <p:cNvSpPr/>
          <p:nvPr/>
        </p:nvSpPr>
        <p:spPr>
          <a:xfrm>
            <a:off x="636675" y="6676944"/>
            <a:ext cx="1965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Source: FDA data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9"/>
          <p:cNvSpPr/>
          <p:nvPr/>
        </p:nvSpPr>
        <p:spPr>
          <a:xfrm>
            <a:off x="5008650" y="6676944"/>
            <a:ext cx="69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0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Page 9/9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8132850" y="6686469"/>
            <a:ext cx="4320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9CA3AF"/>
                </a:solidFill>
                <a:latin typeface="Inter"/>
                <a:ea typeface="Inter"/>
                <a:cs typeface="Inter"/>
                <a:sym typeface="Inter"/>
              </a:rPr>
              <a:t>AI Healthcare Summit 2025 | Processing 690+ algorithms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79" name="Google Shape;47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1000" y="5557953"/>
            <a:ext cx="7315200" cy="108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5800" y="5862759"/>
            <a:ext cx="23812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"/>
          <p:cNvSpPr/>
          <p:nvPr/>
        </p:nvSpPr>
        <p:spPr>
          <a:xfrm>
            <a:off x="1190625" y="5748450"/>
            <a:ext cx="6628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Evolving Regulatory Frameworks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9"/>
          <p:cNvSpPr/>
          <p:nvPr/>
        </p:nvSpPr>
        <p:spPr>
          <a:xfrm>
            <a:off x="1190625" y="6060706"/>
            <a:ext cx="6315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D1D5DB"/>
                </a:solidFill>
                <a:latin typeface="Inter"/>
                <a:ea typeface="Inter"/>
                <a:cs typeface="Inter"/>
                <a:sym typeface="Inter"/>
              </a:rPr>
              <a:t>Regulatory bodies struggle to keep pace with adaptive AI technologies, creating gaps between initial approval and continuous post-market monitoring of newer AI systems.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3" name="Google Shape;483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5313" y="5748459"/>
            <a:ext cx="4191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/>
          <p:nvPr/>
        </p:nvSpPr>
        <p:spPr>
          <a:xfrm>
            <a:off x="8240700" y="5444798"/>
            <a:ext cx="3341700" cy="798900"/>
          </a:xfrm>
          <a:prstGeom prst="roundRect">
            <a:avLst>
              <a:gd fmla="val 16667" name="adj"/>
            </a:avLst>
          </a:prstGeom>
          <a:solidFill>
            <a:srgbClr val="20273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9"/>
          <p:cNvSpPr/>
          <p:nvPr/>
        </p:nvSpPr>
        <p:spPr>
          <a:xfrm>
            <a:off x="8534400" y="5489192"/>
            <a:ext cx="274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7E8F9"/>
              </a:buClr>
              <a:buSzPts val="1050"/>
              <a:buFont typeface="Inter"/>
              <a:buNone/>
            </a:pPr>
            <a:r>
              <a:rPr b="0" i="1" lang="en-US" sz="1050" u="none" cap="none" strike="noStrike">
                <a:solidFill>
                  <a:srgbClr val="67E8F9"/>
                </a:solidFill>
                <a:latin typeface="Inter"/>
                <a:ea typeface="Inter"/>
                <a:cs typeface="Inter"/>
                <a:sym typeface="Inter"/>
              </a:rPr>
              <a:t>"Transparent data practices and regulatory evolution are essential for trust in healthcare AI"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6" name="Google Shape;486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03325" y="6700811"/>
            <a:ext cx="11430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2025-11-30T21:45:54Z</dcterms:created>
  <dc:creator>PptxGenJS</dc:creator>
</cp:coreProperties>
</file>